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8" r:id="rId3"/>
    <p:sldId id="260" r:id="rId4"/>
    <p:sldId id="261" r:id="rId5"/>
    <p:sldId id="257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66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78CC5-E0A0-4734-AB67-3682036EE59E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4D900-1C31-40EE-8975-3E2B03951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33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4D900-1C31-40EE-8975-3E2B039511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7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532-9EAF-4976-8B34-7B5CF501145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C23C-3A0E-464E-9197-01336558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9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532-9EAF-4976-8B34-7B5CF501145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C23C-3A0E-464E-9197-01336558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1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532-9EAF-4976-8B34-7B5CF501145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C23C-3A0E-464E-9197-01336558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3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532-9EAF-4976-8B34-7B5CF501145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C23C-3A0E-464E-9197-01336558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0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532-9EAF-4976-8B34-7B5CF501145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C23C-3A0E-464E-9197-01336558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0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532-9EAF-4976-8B34-7B5CF501145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C23C-3A0E-464E-9197-01336558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2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532-9EAF-4976-8B34-7B5CF501145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C23C-3A0E-464E-9197-01336558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4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532-9EAF-4976-8B34-7B5CF501145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C23C-3A0E-464E-9197-01336558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6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532-9EAF-4976-8B34-7B5CF501145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C23C-3A0E-464E-9197-01336558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0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532-9EAF-4976-8B34-7B5CF501145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C23C-3A0E-464E-9197-01336558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5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532-9EAF-4976-8B34-7B5CF501145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C23C-3A0E-464E-9197-01336558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A128C"/>
            </a:gs>
            <a:gs pos="87000">
              <a:srgbClr val="181CC7"/>
            </a:gs>
            <a:gs pos="100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40532-9EAF-4976-8B34-7B5CF5011451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9C23C-3A0E-464E-9197-01336558C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9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https://gallery.mailchimp.com/3a5c79ab22d5952fe36a9888c/images/46f009df-47af-4175-9412-96ce330ca813.pn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https://gallery.mailchimp.com/3a5c79ab22d5952fe36a9888c/images/46f009df-47af-4175-9412-96ce330ca813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gallery.mailchimp.com/3a5c79ab22d5952fe36a9888c/images/46f009df-47af-4175-9412-96ce330ca813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https://gallery.mailchimp.com/3a5c79ab22d5952fe36a9888c/images/46f009df-47af-4175-9412-96ce330ca813.png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https://gallery.mailchimp.com/3a5c79ab22d5952fe36a9888c/images/46f009df-47af-4175-9412-96ce330ca813.pn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https://gallery.mailchimp.com/3a5c79ab22d5952fe36a9888c/images/46f009df-47af-4175-9412-96ce330ca813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38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Navigating Promotion and Tenure</a:t>
            </a:r>
            <a:r>
              <a:rPr lang="en-US" sz="3200" dirty="0">
                <a:solidFill>
                  <a:schemeClr val="bg1"/>
                </a:solidFill>
              </a:rPr>
              <a:t>: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Balancing </a:t>
            </a:r>
            <a:r>
              <a:rPr lang="en-US" sz="3200" dirty="0">
                <a:solidFill>
                  <a:schemeClr val="bg1"/>
                </a:solidFill>
              </a:rPr>
              <a:t>the 3-legged stool 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Panelists: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	• </a:t>
            </a:r>
            <a:r>
              <a:rPr lang="en-US" sz="3200" dirty="0">
                <a:solidFill>
                  <a:schemeClr val="bg1"/>
                </a:solidFill>
              </a:rPr>
              <a:t>Jim </a:t>
            </a:r>
            <a:r>
              <a:rPr lang="en-US" sz="3200" dirty="0" err="1">
                <a:solidFill>
                  <a:schemeClr val="bg1"/>
                </a:solidFill>
              </a:rPr>
              <a:t>Deavor</a:t>
            </a:r>
            <a:r>
              <a:rPr lang="en-US" sz="3200" dirty="0">
                <a:solidFill>
                  <a:schemeClr val="bg1"/>
                </a:solidFill>
              </a:rPr>
              <a:t>, College of Charleston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	• </a:t>
            </a:r>
            <a:r>
              <a:rPr lang="en-US" sz="3200" dirty="0">
                <a:solidFill>
                  <a:schemeClr val="bg1"/>
                </a:solidFill>
              </a:rPr>
              <a:t>Martine </a:t>
            </a:r>
            <a:r>
              <a:rPr lang="en-US" sz="3200" dirty="0" err="1">
                <a:solidFill>
                  <a:schemeClr val="bg1"/>
                </a:solidFill>
              </a:rPr>
              <a:t>LaBerge</a:t>
            </a:r>
            <a:r>
              <a:rPr lang="en-US" sz="3200" dirty="0">
                <a:solidFill>
                  <a:schemeClr val="bg1"/>
                </a:solidFill>
              </a:rPr>
              <a:t>, Clemson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	• </a:t>
            </a:r>
            <a:r>
              <a:rPr lang="en-US" sz="3200" dirty="0">
                <a:solidFill>
                  <a:schemeClr val="bg1"/>
                </a:solidFill>
              </a:rPr>
              <a:t>Robin </a:t>
            </a:r>
            <a:r>
              <a:rPr lang="en-US" sz="3200" dirty="0" err="1">
                <a:solidFill>
                  <a:schemeClr val="bg1"/>
                </a:solidFill>
              </a:rPr>
              <a:t>Lammi</a:t>
            </a:r>
            <a:r>
              <a:rPr lang="en-US" sz="3200" dirty="0">
                <a:solidFill>
                  <a:schemeClr val="bg1"/>
                </a:solidFill>
              </a:rPr>
              <a:t>, Winthrop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	• </a:t>
            </a:r>
            <a:r>
              <a:rPr lang="en-US" sz="3200" dirty="0">
                <a:solidFill>
                  <a:schemeClr val="bg1"/>
                </a:solidFill>
              </a:rPr>
              <a:t>Holly LaVoie, USC </a:t>
            </a:r>
            <a:r>
              <a:rPr lang="en-US" sz="3200" dirty="0" err="1" smtClean="0">
                <a:solidFill>
                  <a:schemeClr val="bg1"/>
                </a:solidFill>
              </a:rPr>
              <a:t>SOM</a:t>
            </a:r>
            <a:r>
              <a:rPr lang="en-US" sz="3200" dirty="0" smtClean="0">
                <a:solidFill>
                  <a:schemeClr val="bg1"/>
                </a:solidFill>
              </a:rPr>
              <a:t> Columbia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s://gallery.mailchimp.com/3a5c79ab22d5952fe36a9888c/images/46f009df-47af-4175-9412-96ce330ca813.pn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172200"/>
            <a:ext cx="1285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7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allery.mailchimp.com/3a5c79ab22d5952fe36a9888c/images/46f009df-47af-4175-9412-96ce330ca813.pn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410" y="6189551"/>
            <a:ext cx="1285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97075" y="475718"/>
            <a:ext cx="1549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Tenure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0929" y="1752600"/>
            <a:ext cx="85042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Serves to “enhance academic freedom in teaching,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research and other professional activities” </a:t>
            </a:r>
            <a:r>
              <a:rPr lang="en-US" sz="1600" dirty="0" smtClean="0">
                <a:solidFill>
                  <a:schemeClr val="bg1"/>
                </a:solidFill>
              </a:rPr>
              <a:t>Clemson website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Provides a level of job security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allery.mailchimp.com/3a5c79ab22d5952fe36a9888c/images/46f009df-47af-4175-9412-96ce330ca813.png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1285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3600" y="378767"/>
            <a:ext cx="5639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Criteria and Timeline Vary by University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63026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PhD</a:t>
            </a:r>
          </a:p>
        </p:txBody>
      </p:sp>
      <p:sp>
        <p:nvSpPr>
          <p:cNvPr id="7" name="Freeform 6"/>
          <p:cNvSpPr/>
          <p:nvPr/>
        </p:nvSpPr>
        <p:spPr>
          <a:xfrm flipH="1">
            <a:off x="1463040" y="3154994"/>
            <a:ext cx="1692938" cy="336390"/>
          </a:xfrm>
          <a:custGeom>
            <a:avLst/>
            <a:gdLst>
              <a:gd name="connsiteX0" fmla="*/ 0 w 1692938"/>
              <a:gd name="connsiteY0" fmla="*/ 299652 h 840924"/>
              <a:gd name="connsiteX1" fmla="*/ 662940 w 1692938"/>
              <a:gd name="connsiteY1" fmla="*/ 836862 h 840924"/>
              <a:gd name="connsiteX2" fmla="*/ 1634490 w 1692938"/>
              <a:gd name="connsiteY2" fmla="*/ 48192 h 840924"/>
              <a:gd name="connsiteX3" fmla="*/ 1588770 w 1692938"/>
              <a:gd name="connsiteY3" fmla="*/ 82482 h 840924"/>
              <a:gd name="connsiteX4" fmla="*/ 1588770 w 1692938"/>
              <a:gd name="connsiteY4" fmla="*/ 82482 h 84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2938" h="840924">
                <a:moveTo>
                  <a:pt x="0" y="299652"/>
                </a:moveTo>
                <a:cubicBezTo>
                  <a:pt x="195262" y="589212"/>
                  <a:pt x="390525" y="878772"/>
                  <a:pt x="662940" y="836862"/>
                </a:cubicBezTo>
                <a:cubicBezTo>
                  <a:pt x="935355" y="794952"/>
                  <a:pt x="1480185" y="173922"/>
                  <a:pt x="1634490" y="48192"/>
                </a:cubicBezTo>
                <a:cubicBezTo>
                  <a:pt x="1788795" y="-77538"/>
                  <a:pt x="1588770" y="82482"/>
                  <a:pt x="1588770" y="82482"/>
                </a:cubicBezTo>
                <a:lnTo>
                  <a:pt x="1588770" y="82482"/>
                </a:lnTo>
              </a:path>
            </a:pathLst>
          </a:custGeom>
          <a:noFill/>
          <a:ln w="38100">
            <a:solidFill>
              <a:schemeClr val="bg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63040" y="2630269"/>
            <a:ext cx="1692938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86014" y="218515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Post-doc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76600" y="2185154"/>
            <a:ext cx="1524571" cy="7682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Assistant Professor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09629" y="2203520"/>
            <a:ext cx="1524571" cy="7682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Associate Professor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467029" y="2209800"/>
            <a:ext cx="1524571" cy="7682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Full</a:t>
            </a:r>
          </a:p>
          <a:p>
            <a:pPr algn="ctr"/>
            <a:r>
              <a:rPr lang="en-US" dirty="0" smtClean="0"/>
              <a:t>Professor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953000" y="2630269"/>
            <a:ext cx="389269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002131" y="2582525"/>
            <a:ext cx="389269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76600" y="3124200"/>
            <a:ext cx="172354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4-7 year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probationary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period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annual reviews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-department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interim review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-unit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“PROVE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Yourself”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52470" y="5987534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post-tenure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8309" y="1644134"/>
            <a:ext cx="890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enure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53200" y="1828800"/>
            <a:ext cx="1692938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448332" y="3276600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minimum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# years after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T&amp;P</a:t>
            </a:r>
            <a:r>
              <a:rPr lang="en-US" dirty="0" smtClean="0">
                <a:solidFill>
                  <a:schemeClr val="bg1"/>
                </a:solidFill>
              </a:rPr>
              <a:t> to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apply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 flipV="1">
            <a:off x="4851594" y="3056930"/>
            <a:ext cx="490675" cy="2743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248379" y="4186029"/>
            <a:ext cx="1762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Criteria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review</a:t>
            </a:r>
          </a:p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review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Down Arrow 24"/>
          <p:cNvSpPr/>
          <p:nvPr/>
        </p:nvSpPr>
        <p:spPr>
          <a:xfrm flipV="1">
            <a:off x="6858000" y="3048000"/>
            <a:ext cx="490675" cy="2743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2600" y="37338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Direct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9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allery.mailchimp.com/3a5c79ab22d5952fe36a9888c/images/46f009df-47af-4175-9412-96ce330ca813.pn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172200"/>
            <a:ext cx="1285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hlavoie\AppData\Local\Microsoft\Windows\Temporary Internet Files\Content.IE5\5VOUG3DW\462505,1323095636,10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383" y="1295400"/>
            <a:ext cx="2125817" cy="2725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92163" y="228600"/>
            <a:ext cx="4257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</a:t>
            </a:r>
            <a:r>
              <a:rPr lang="en-US" sz="3200" dirty="0" smtClean="0">
                <a:solidFill>
                  <a:schemeClr val="bg1"/>
                </a:solidFill>
              </a:rPr>
              <a:t>Three-legged</a:t>
            </a:r>
            <a:r>
              <a:rPr lang="en-US" sz="2800" dirty="0" smtClean="0">
                <a:solidFill>
                  <a:schemeClr val="bg1"/>
                </a:solidFill>
              </a:rPr>
              <a:t> Stool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685800"/>
            <a:ext cx="5987537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Teaching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-how much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-peer evaluations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-student evaluations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Research/Scholarship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-how much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-peer-reviewed papers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first/senior author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publish with your trainees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-grants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-presentations/books/book chapters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Service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-how much &amp; types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32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04800"/>
            <a:ext cx="43847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Tenure and Promotion tips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8863324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Know what is expected from day 1 (or before)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	-get copy of </a:t>
            </a:r>
            <a:r>
              <a:rPr lang="en-US" sz="2400" dirty="0" err="1" smtClean="0">
                <a:solidFill>
                  <a:schemeClr val="bg1"/>
                </a:solidFill>
              </a:rPr>
              <a:t>T&amp;P</a:t>
            </a:r>
            <a:r>
              <a:rPr lang="en-US" sz="2400" dirty="0" smtClean="0">
                <a:solidFill>
                  <a:schemeClr val="bg1"/>
                </a:solidFill>
              </a:rPr>
              <a:t> criteria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-faculty handbook or similar resource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Keep CV current – have a version with all the details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	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Record keeping – keep folders for teaching, research, &amp; service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-by academic or calendar year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Mentors – department chair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-assigned mentors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-find your own mentors (get to know people)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-your research field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Attend all orientation meetings for new faculty </a:t>
            </a:r>
          </a:p>
          <a:p>
            <a:r>
              <a:rPr lang="en-US" sz="2400">
                <a:solidFill>
                  <a:schemeClr val="bg1"/>
                </a:solidFill>
              </a:rPr>
              <a:t>	</a:t>
            </a:r>
            <a:r>
              <a:rPr lang="en-US" sz="2400" smtClean="0">
                <a:solidFill>
                  <a:schemeClr val="bg1"/>
                </a:solidFill>
              </a:rPr>
              <a:t>	&amp; </a:t>
            </a:r>
            <a:r>
              <a:rPr lang="en-US" sz="2400" dirty="0" smtClean="0">
                <a:solidFill>
                  <a:schemeClr val="bg1"/>
                </a:solidFill>
              </a:rPr>
              <a:t>faculty applying for </a:t>
            </a:r>
            <a:r>
              <a:rPr lang="en-US" sz="2400" dirty="0" err="1" smtClean="0">
                <a:solidFill>
                  <a:schemeClr val="bg1"/>
                </a:solidFill>
              </a:rPr>
              <a:t>T&amp;P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2" descr="https://gallery.mailchimp.com/3a5c79ab22d5952fe36a9888c/images/46f009df-47af-4175-9412-96ce330ca813.pn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172200"/>
            <a:ext cx="1285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0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9214" y="400416"/>
            <a:ext cx="5365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Balancing work and personal life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406080"/>
            <a:ext cx="5106315" cy="3321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85246"/>
            <a:ext cx="4628590" cy="27771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72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Contact Information</a:t>
            </a:r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	• </a:t>
            </a:r>
            <a:r>
              <a:rPr lang="en-US" sz="3200" dirty="0">
                <a:solidFill>
                  <a:schemeClr val="bg1"/>
                </a:solidFill>
              </a:rPr>
              <a:t>Jim </a:t>
            </a:r>
            <a:r>
              <a:rPr lang="en-US" sz="3200" dirty="0" err="1">
                <a:solidFill>
                  <a:schemeClr val="bg1"/>
                </a:solidFill>
              </a:rPr>
              <a:t>Deavor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2400" dirty="0" smtClean="0">
                <a:solidFill>
                  <a:schemeClr val="bg1"/>
                </a:solidFill>
              </a:rPr>
              <a:t>DeaverJ@cofc.edu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	• </a:t>
            </a:r>
            <a:r>
              <a:rPr lang="en-US" sz="3200" dirty="0">
                <a:solidFill>
                  <a:schemeClr val="bg1"/>
                </a:solidFill>
              </a:rPr>
              <a:t>Martine </a:t>
            </a:r>
            <a:r>
              <a:rPr lang="en-US" sz="3200" dirty="0" err="1">
                <a:solidFill>
                  <a:schemeClr val="bg1"/>
                </a:solidFill>
              </a:rPr>
              <a:t>LaBerge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2400" dirty="0" smtClean="0">
                <a:solidFill>
                  <a:schemeClr val="bg1"/>
                </a:solidFill>
              </a:rPr>
              <a:t>laberge@clemson.edu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	• </a:t>
            </a:r>
            <a:r>
              <a:rPr lang="en-US" sz="3200" dirty="0">
                <a:solidFill>
                  <a:schemeClr val="bg1"/>
                </a:solidFill>
              </a:rPr>
              <a:t>Robin </a:t>
            </a:r>
            <a:r>
              <a:rPr lang="en-US" sz="3200" dirty="0" err="1">
                <a:solidFill>
                  <a:schemeClr val="bg1"/>
                </a:solidFill>
              </a:rPr>
              <a:t>Lammi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2400" dirty="0" smtClean="0">
                <a:solidFill>
                  <a:schemeClr val="bg1"/>
                </a:solidFill>
              </a:rPr>
              <a:t>lammir@winthrop.edu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	• </a:t>
            </a:r>
            <a:r>
              <a:rPr lang="en-US" sz="3200" dirty="0">
                <a:solidFill>
                  <a:schemeClr val="bg1"/>
                </a:solidFill>
              </a:rPr>
              <a:t>Holly LaVoie, </a:t>
            </a:r>
            <a:r>
              <a:rPr lang="en-US" sz="2400" dirty="0" smtClean="0">
                <a:solidFill>
                  <a:schemeClr val="bg1"/>
                </a:solidFill>
              </a:rPr>
              <a:t>holly.lavoie@uscmed.sc.edu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" name="Picture 2" descr="https://gallery.mailchimp.com/3a5c79ab22d5952fe36a9888c/images/46f009df-47af-4175-9412-96ce330ca813.pn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172200"/>
            <a:ext cx="12858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84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107</Words>
  <Application>Microsoft Office PowerPoint</Application>
  <PresentationFormat>On-screen Show (4:3)</PresentationFormat>
  <Paragraphs>83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A. LaVoie</dc:creator>
  <cp:lastModifiedBy>Holly A. LaVoie</cp:lastModifiedBy>
  <cp:revision>34</cp:revision>
  <dcterms:created xsi:type="dcterms:W3CDTF">2019-06-12T13:40:33Z</dcterms:created>
  <dcterms:modified xsi:type="dcterms:W3CDTF">2019-06-17T13:07:49Z</dcterms:modified>
</cp:coreProperties>
</file>